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4" r:id="rId2"/>
    <p:sldId id="309" r:id="rId3"/>
    <p:sldId id="312" r:id="rId4"/>
    <p:sldId id="311" r:id="rId5"/>
    <p:sldId id="276" r:id="rId6"/>
    <p:sldId id="278" r:id="rId7"/>
    <p:sldId id="283" r:id="rId8"/>
    <p:sldId id="297" r:id="rId9"/>
    <p:sldId id="284" r:id="rId10"/>
    <p:sldId id="267" r:id="rId11"/>
    <p:sldId id="300" r:id="rId12"/>
    <p:sldId id="299" r:id="rId13"/>
    <p:sldId id="303" r:id="rId14"/>
    <p:sldId id="308" r:id="rId15"/>
    <p:sldId id="307" r:id="rId16"/>
    <p:sldId id="298" r:id="rId17"/>
    <p:sldId id="304" r:id="rId18"/>
    <p:sldId id="301" r:id="rId19"/>
    <p:sldId id="306" r:id="rId20"/>
    <p:sldId id="257" r:id="rId21"/>
    <p:sldId id="258" r:id="rId22"/>
    <p:sldId id="259" r:id="rId23"/>
    <p:sldId id="260" r:id="rId24"/>
    <p:sldId id="268" r:id="rId25"/>
    <p:sldId id="279" r:id="rId26"/>
    <p:sldId id="280" r:id="rId27"/>
    <p:sldId id="282" r:id="rId28"/>
    <p:sldId id="292" r:id="rId29"/>
    <p:sldId id="293" r:id="rId30"/>
    <p:sldId id="263" r:id="rId31"/>
    <p:sldId id="264" r:id="rId32"/>
    <p:sldId id="265" r:id="rId33"/>
    <p:sldId id="266" r:id="rId34"/>
    <p:sldId id="286" r:id="rId35"/>
    <p:sldId id="287" r:id="rId36"/>
    <p:sldId id="288" r:id="rId37"/>
    <p:sldId id="289" r:id="rId38"/>
    <p:sldId id="290" r:id="rId39"/>
    <p:sldId id="291" r:id="rId40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70"/>
    <p:restoredTop sz="94378"/>
  </p:normalViewPr>
  <p:slideViewPr>
    <p:cSldViewPr snapToGrid="0" snapToObjects="1">
      <p:cViewPr varScale="1">
        <p:scale>
          <a:sx n="65" d="100"/>
          <a:sy n="65" d="100"/>
        </p:scale>
        <p:origin x="22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DDA5F5-E4A8-4D44-99BA-7278850B2E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16F858D6-8AAB-6949-8431-5B97D5637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768BDFB-2210-114A-BF05-A7882791E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08/01/2019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358A776-3565-6841-A355-C4481DAA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C07A3F6-DA29-6246-96A8-D00529866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67184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EA390A-5214-0C4E-8E99-724E5B37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25EAB93A-78B6-C743-801C-4F8008E92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DFE33F8-5199-1540-A367-D508411B0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08/01/2019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949C134-F18B-AF44-A45F-009AD0AE7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59F847A-D8E2-BF43-AB27-D7FDDA32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35182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DC9011CA-EBE6-2C43-B928-AC48938B8E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B45BE54F-EA27-3646-A509-F45049F38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304FC37-823C-AA43-9E77-F00748D4D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08/01/2019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FC5388F-ED03-734A-856D-F62E423E2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3A1EAD4-14DF-FF4C-9AE4-EE2F1DB67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91417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6368" y="1268760"/>
            <a:ext cx="10654208" cy="2088232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aseline="0">
                <a:latin typeface="Verdana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Content Placeholder 33"/>
          <p:cNvSpPr>
            <a:spLocks noGrp="1"/>
          </p:cNvSpPr>
          <p:nvPr userDrawn="1">
            <p:ph sz="quarter" idx="14" hasCustomPrompt="1"/>
          </p:nvPr>
        </p:nvSpPr>
        <p:spPr>
          <a:xfrm>
            <a:off x="623393" y="3645025"/>
            <a:ext cx="8928100" cy="431627"/>
          </a:xfrm>
          <a:prstGeom prst="rect">
            <a:avLst/>
          </a:prstGeom>
        </p:spPr>
        <p:txBody>
          <a:bodyPr/>
          <a:lstStyle>
            <a:lvl1pPr algn="l">
              <a:buNone/>
              <a:defRPr sz="1800" baseline="0">
                <a:latin typeface="Verdana" pitchFamily="34" charset="0"/>
              </a:defRPr>
            </a:lvl1pPr>
          </a:lstStyle>
          <a:p>
            <a:pPr lvl="0"/>
            <a:r>
              <a:rPr lang="da-DK" dirty="0"/>
              <a:t>By: </a:t>
            </a:r>
            <a:r>
              <a:rPr lang="da-DK" dirty="0" err="1"/>
              <a:t>name</a:t>
            </a:r>
            <a:r>
              <a:rPr lang="da-DK" dirty="0"/>
              <a:t>(s)</a:t>
            </a:r>
            <a:endParaRPr lang="en-US" dirty="0"/>
          </a:p>
        </p:txBody>
      </p:sp>
      <p:sp>
        <p:nvSpPr>
          <p:cNvPr id="15" name="Subtitle 2"/>
          <p:cNvSpPr txBox="1">
            <a:spLocks/>
          </p:cNvSpPr>
          <p:nvPr userDrawn="1"/>
        </p:nvSpPr>
        <p:spPr>
          <a:xfrm>
            <a:off x="2447594" y="5661248"/>
            <a:ext cx="8448939" cy="1080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1600" i="0" u="none" strike="noStrike" kern="1200" cap="none" spc="0" normalizeH="0" baseline="0" noProof="0" dirty="0">
              <a:ln>
                <a:noFill/>
              </a:ln>
              <a:solidFill>
                <a:srgbClr val="2C5937"/>
              </a:solidFill>
              <a:effectLst/>
              <a:uLnTx/>
              <a:uFillTx/>
              <a:latin typeface="Frutiger LT Std 55 Roman" pitchFamily="34" charset="0"/>
              <a:ea typeface="+mn-ea"/>
              <a:cs typeface="+mn-cs"/>
            </a:endParaRPr>
          </a:p>
        </p:txBody>
      </p:sp>
      <p:sp>
        <p:nvSpPr>
          <p:cNvPr id="32" name="Rectangle 31"/>
          <p:cNvSpPr/>
          <p:nvPr userDrawn="1"/>
        </p:nvSpPr>
        <p:spPr>
          <a:xfrm>
            <a:off x="4680181" y="5704221"/>
            <a:ext cx="7080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a-DK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Center</a:t>
            </a:r>
            <a:r>
              <a:rPr kumimoji="0" lang="da-DK" sz="140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 for </a:t>
            </a:r>
            <a:r>
              <a:rPr kumimoji="0" lang="da-DK" sz="140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Macroecology</a:t>
            </a:r>
            <a:r>
              <a:rPr kumimoji="0" lang="da-DK" sz="140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, Evolution and </a:t>
            </a:r>
            <a:r>
              <a:rPr kumimoji="0" lang="da-DK" sz="140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Climate</a:t>
            </a:r>
            <a:endParaRPr kumimoji="0" lang="da-DK" sz="140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pic>
        <p:nvPicPr>
          <p:cNvPr id="18" name="Picture 17" descr="CMEC_header copy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295467" y="1"/>
            <a:ext cx="12192000" cy="1232577"/>
          </a:xfrm>
          <a:prstGeom prst="rect">
            <a:avLst/>
          </a:prstGeom>
        </p:spPr>
      </p:pic>
      <p:pic>
        <p:nvPicPr>
          <p:cNvPr id="22" name="Picture 21" descr="DG_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23392" y="5777628"/>
            <a:ext cx="2618891" cy="891732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4680181" y="6381329"/>
            <a:ext cx="70804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1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University of Copenhagen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5" hasCustomPrompt="1"/>
          </p:nvPr>
        </p:nvSpPr>
        <p:spPr>
          <a:xfrm>
            <a:off x="6672163" y="6016482"/>
            <a:ext cx="5088467" cy="360363"/>
          </a:xfrm>
          <a:prstGeom prst="rect">
            <a:avLst/>
          </a:prstGeom>
        </p:spPr>
        <p:txBody>
          <a:bodyPr/>
          <a:lstStyle>
            <a:lvl1pPr algn="r">
              <a:buNone/>
              <a:defRPr sz="1400"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pPr lvl="0"/>
            <a:r>
              <a:rPr lang="da-DK" sz="1400" dirty="0">
                <a:latin typeface="Verdana" pitchFamily="34" charset="0"/>
                <a:ea typeface="Verdana" pitchFamily="34" charset="0"/>
                <a:cs typeface="Verdana" pitchFamily="34" charset="0"/>
              </a:rPr>
              <a:t>Department</a:t>
            </a:r>
            <a:endParaRPr lang="da-DK" dirty="0"/>
          </a:p>
        </p:txBody>
      </p:sp>
      <p:sp>
        <p:nvSpPr>
          <p:cNvPr id="14" name="Line 25"/>
          <p:cNvSpPr>
            <a:spLocks noChangeShapeType="1"/>
          </p:cNvSpPr>
          <p:nvPr userDrawn="1"/>
        </p:nvSpPr>
        <p:spPr bwMode="auto">
          <a:xfrm flipH="1">
            <a:off x="1" y="5589240"/>
            <a:ext cx="12198351" cy="0"/>
          </a:xfrm>
          <a:prstGeom prst="line">
            <a:avLst/>
          </a:prstGeom>
          <a:noFill/>
          <a:ln w="9525">
            <a:solidFill>
              <a:srgbClr val="901A1E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da-DK" sz="1800">
              <a:latin typeface="Verdana" pitchFamily="34" charset="0"/>
              <a:ea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550" y="4488560"/>
            <a:ext cx="1581509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263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24A1F-892C-BE4A-9DFE-9E4107D90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E63FE7F-B0CD-C946-8611-BCC6BD04F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3D53565-93E3-3343-960C-6BA30757A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08/01/2019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0D2C404-8C49-A140-9110-0CA0F3BF5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4A6D974-DD60-724B-A871-0105189DA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17467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10F8E-E3AD-4745-AE16-6C58E4D39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5248889-2383-D049-A22F-F98FD863C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277B7C3-AF26-514B-BC82-3882C1110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08/01/2019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4AFFA02-D394-9C43-9C87-4197BE7FA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A4FD36A-D3CC-5E4E-9B5A-1F68FF7D7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87568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7EF80A-2EA1-FE4D-8B26-EE22B21DA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1466D4F-4783-F545-8601-EEA6D929A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5F995BE4-01A9-CB4D-8E71-D18F2E1BC3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61457DCE-5620-964F-9F98-60BF93663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08/01/2019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70DED45-8F3A-4943-982A-E373885EF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15B4CA17-913D-6949-A5FB-B33FE2DE2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2281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2C2F74-2361-984B-BD4B-A5CF86799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EF6E8DC-32C9-6842-9B6F-75101575D7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2EBAD3C-97C3-5543-BD9C-C2D134319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4BC7087D-4721-1C45-B630-2722047A6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CEB995DC-BC4E-E147-8536-64BD203DD6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6CF5FACD-5D84-4C45-9561-C13E9D617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08/01/2019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76BC0700-56FD-9046-9081-9C3AC79F6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CC5793DE-BDD0-5D44-8102-B45065A04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2530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C2B5CD-9014-B347-BC48-10A8B9CDC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93AAEA29-358A-AC48-80B1-76A50A4D9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08/01/2019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D911E727-E66E-6942-A339-7E43530EC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E7287271-C255-4142-81AB-B8DFD6387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98907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0C81EE52-D63F-804C-8A34-92ACB17AF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08/01/2019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0EA3D40D-7060-864C-90B7-02F24965B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B89A277C-9E1F-E048-ADBF-5E8F9AE48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26125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510FC-C798-B441-9740-D4CB23723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9FFD12D-C6A7-2742-8646-7C13DD34C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F802E2E-ADB3-9547-ADE1-544DFE287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43F2E91-DA82-7A40-B26F-9E47790E4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08/01/2019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530A5E8-0D1F-2947-9312-9CB74047E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AA61701-23C5-3949-9068-0AD40FD4C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19606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D068C9-F796-954D-A33E-D45DA80F9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5DD45EDC-B56F-C04E-BC63-DDD65F49DB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EE3ECF85-216C-1C4F-9EFD-105E57E32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83E33DE1-A530-FD4C-BDA5-A396E3751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3C4A6-6FED-C340-8BB1-9EA5039AA835}" type="datetimeFigureOut">
              <a:t>08/01/2019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907BCF0-C796-8D47-9992-E15629FE0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05DF84A7-E1E8-3C42-91AA-AACE22A28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AFEDE-C331-6446-9E3F-16CE36F3A652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0651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9BEF62D3-7B6F-D440-B57A-37349926C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ACAE590C-077A-6645-88B9-B7B1451D1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a-DK"/>
              <a:t>Rediger teksttypografien i masteren
Andet niveau
Tredje niveau
Fjerde niveau
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B1BCFAD-1BC2-F040-B462-A67A460E13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23C4A6-6FED-C340-8BB1-9EA5039AA835}" type="datetimeFigureOut">
              <a:t>08/01/2019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6BF0D20-A74E-0F48-88D0-65B23D3DED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D232A45-2921-A94B-8412-0AE94905C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AFEDE-C331-6446-9E3F-16CE36F3A652}" type="slidenum"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95136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jpeg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The future for data </a:t>
            </a:r>
            <a:r>
              <a:rPr lang="da-DK" dirty="0" err="1"/>
              <a:t>analysis</a:t>
            </a:r>
            <a:r>
              <a:rPr lang="da-DK" dirty="0"/>
              <a:t> in </a:t>
            </a:r>
            <a:r>
              <a:rPr lang="da-DK" dirty="0" err="1"/>
              <a:t>ecology</a:t>
            </a:r>
            <a:r>
              <a:rPr lang="da-DK" dirty="0"/>
              <a:t> and evolution?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1991545" y="3141390"/>
            <a:ext cx="6696075" cy="431627"/>
          </a:xfrm>
        </p:spPr>
        <p:txBody>
          <a:bodyPr/>
          <a:lstStyle/>
          <a:p>
            <a:r>
              <a:rPr lang="da-DK" dirty="0"/>
              <a:t>Michael Krabbe Borregaard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a-DK" dirty="0"/>
              <a:t>Natural </a:t>
            </a:r>
            <a:r>
              <a:rPr lang="da-DK" dirty="0" err="1"/>
              <a:t>History</a:t>
            </a:r>
            <a:r>
              <a:rPr lang="da-DK" dirty="0"/>
              <a:t> Museum of Denmark</a:t>
            </a:r>
          </a:p>
        </p:txBody>
      </p:sp>
      <p:pic>
        <p:nvPicPr>
          <p:cNvPr id="5" name="Billede 4" descr="ecojulia logo.png">
            <a:extLst>
              <a:ext uri="{FF2B5EF4-FFF2-40B4-BE49-F238E27FC236}">
                <a16:creationId xmlns:a16="http://schemas.microsoft.com/office/drawing/2014/main" id="{FD13D671-9168-824D-BA84-CA2821C22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793" y="3702017"/>
            <a:ext cx="3933613" cy="172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96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857CA4-720F-0945-B6F8-BF6C0EE18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BABD090-6BB1-C643-BE57-7E6386305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Get up and move your arms and legs a little</a:t>
            </a:r>
          </a:p>
          <a:p>
            <a:r>
              <a:rPr lang="da-DK"/>
              <a:t>Find a partner (or two) for today’s work</a:t>
            </a:r>
          </a:p>
          <a:p>
            <a:r>
              <a:rPr lang="da-DK"/>
              <a:t>Preferably with someone at a very different level of experience than yourself</a:t>
            </a:r>
          </a:p>
        </p:txBody>
      </p:sp>
    </p:spTree>
    <p:extLst>
      <p:ext uri="{BB962C8B-B14F-4D97-AF65-F5344CB8AC3E}">
        <p14:creationId xmlns:p14="http://schemas.microsoft.com/office/powerpoint/2010/main" val="2638322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790F4F-A07A-F14D-ADD1-124392D2F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Types (how do computers work part 2)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0F8C1C5-FC8F-AE47-8AAB-FC0AEE84F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How are things stored in a computer’s memory</a:t>
            </a:r>
          </a:p>
        </p:txBody>
      </p:sp>
    </p:spTree>
    <p:extLst>
      <p:ext uri="{BB962C8B-B14F-4D97-AF65-F5344CB8AC3E}">
        <p14:creationId xmlns:p14="http://schemas.microsoft.com/office/powerpoint/2010/main" val="1639827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9304B-B5F9-AA40-B64E-E19DDA0EC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What does a computer spend time on</a:t>
            </a:r>
            <a:br>
              <a:rPr lang="da-DK"/>
            </a:br>
            <a:r>
              <a:rPr lang="da-DK"/>
              <a:t>(how do computers work 3)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25E352F-D2E7-FA4C-8AAD-198118B7F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a-DK"/>
          </a:p>
          <a:p>
            <a:r>
              <a:rPr lang="da-DK"/>
              <a:t>Memory accesses</a:t>
            </a:r>
          </a:p>
          <a:p>
            <a:r>
              <a:rPr lang="da-DK"/>
              <a:t> and computation</a:t>
            </a:r>
          </a:p>
        </p:txBody>
      </p:sp>
      <p:pic>
        <p:nvPicPr>
          <p:cNvPr id="1026" name="Picture 2" descr="Chapter 1. Physical and Virtual Memory">
            <a:extLst>
              <a:ext uri="{FF2B5EF4-FFF2-40B4-BE49-F238E27FC236}">
                <a16:creationId xmlns:a16="http://schemas.microsoft.com/office/drawing/2014/main" id="{98D5CC5B-8281-2444-88F9-70387058D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90688"/>
            <a:ext cx="6863602" cy="498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627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08B35E-51ED-584E-8885-D4D544C3A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Julia is developing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A091515-DC23-8241-B5E8-AEB76097B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But code is formally deprecated</a:t>
            </a:r>
          </a:p>
          <a:p>
            <a:r>
              <a:rPr lang="da-DK"/>
              <a:t>And the Environment system helps a lot</a:t>
            </a:r>
          </a:p>
        </p:txBody>
      </p:sp>
    </p:spTree>
    <p:extLst>
      <p:ext uri="{BB962C8B-B14F-4D97-AF65-F5344CB8AC3E}">
        <p14:creationId xmlns:p14="http://schemas.microsoft.com/office/powerpoint/2010/main" val="3569197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211D0-3656-B74D-BBF4-5FAE5474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Getting help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CE8BEC5-F9C5-5749-9942-BBF52B4C2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9860"/>
            <a:ext cx="10515600" cy="5020234"/>
          </a:xfrm>
        </p:spPr>
        <p:txBody>
          <a:bodyPr>
            <a:normAutofit lnSpcReduction="10000"/>
          </a:bodyPr>
          <a:lstStyle/>
          <a:p>
            <a:r>
              <a:rPr lang="da-DK"/>
              <a:t>It is less easy to find answers to everything by googling!</a:t>
            </a:r>
          </a:p>
          <a:p>
            <a:r>
              <a:rPr lang="da-DK"/>
              <a:t>There is LOTS of help, and a very friendly community. The main sources are</a:t>
            </a:r>
          </a:p>
          <a:p>
            <a:r>
              <a:rPr lang="da-DK"/>
              <a:t>The official manual is easy to read: – https://docs.julialang.org/en</a:t>
            </a:r>
          </a:p>
          <a:p>
            <a:r>
              <a:rPr lang="da-DK"/>
              <a:t>StackOverflow – tag ‘julialang’</a:t>
            </a:r>
          </a:p>
          <a:p>
            <a:pPr lvl="1"/>
            <a:r>
              <a:rPr lang="da-DK"/>
              <a:t>very useful for searching existing answers, but many answers get outdated. answers within 1 hour usually</a:t>
            </a:r>
          </a:p>
          <a:p>
            <a:r>
              <a:rPr lang="da-DK"/>
              <a:t>Discourse – discourse.julialang.org</a:t>
            </a:r>
          </a:p>
          <a:p>
            <a:pPr lvl="1"/>
            <a:r>
              <a:rPr lang="da-DK"/>
              <a:t>good for longer discussions, answers within hours</a:t>
            </a:r>
          </a:p>
          <a:p>
            <a:r>
              <a:rPr lang="da-DK"/>
              <a:t>Slack – slackinvite.julialang.org</a:t>
            </a:r>
          </a:p>
          <a:p>
            <a:pPr lvl="1"/>
            <a:r>
              <a:rPr lang="da-DK"/>
              <a:t>real-time responses, tend to attract more advanced users. Instantaneous answers but people will expect you to RTFM</a:t>
            </a:r>
          </a:p>
        </p:txBody>
      </p:sp>
    </p:spTree>
    <p:extLst>
      <p:ext uri="{BB962C8B-B14F-4D97-AF65-F5344CB8AC3E}">
        <p14:creationId xmlns:p14="http://schemas.microsoft.com/office/powerpoint/2010/main" val="2856923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EBDAA1-A30E-4144-9B79-B8D7E9BEE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Exercise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1FD7AC4-AA77-6E4B-8342-4943F4F6D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Talk together for a few minutes, and identify the 5 functions from R you’d most like to know what is called in Julia</a:t>
            </a:r>
          </a:p>
          <a:p>
            <a:endParaRPr lang="da-DK"/>
          </a:p>
          <a:p>
            <a:r>
              <a:rPr lang="da-DK"/>
              <a:t>Answer on Socrative – room MACROECOLOGY</a:t>
            </a:r>
          </a:p>
        </p:txBody>
      </p:sp>
    </p:spTree>
    <p:extLst>
      <p:ext uri="{BB962C8B-B14F-4D97-AF65-F5344CB8AC3E}">
        <p14:creationId xmlns:p14="http://schemas.microsoft.com/office/powerpoint/2010/main" val="670613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86DE3F-C4F3-9A40-AF72-3686F6E7B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Pkg – julia’s package manager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2630A6F-604A-DA49-9F88-5AC64183C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Starting up new projects</a:t>
            </a:r>
          </a:p>
          <a:p>
            <a:r>
              <a:rPr lang="da-DK"/>
              <a:t>Environments make for reproducibilty</a:t>
            </a:r>
          </a:p>
          <a:p>
            <a:r>
              <a:rPr lang="da-DK"/>
              <a:t>instantiate new environments etc</a:t>
            </a:r>
          </a:p>
        </p:txBody>
      </p:sp>
    </p:spTree>
    <p:extLst>
      <p:ext uri="{BB962C8B-B14F-4D97-AF65-F5344CB8AC3E}">
        <p14:creationId xmlns:p14="http://schemas.microsoft.com/office/powerpoint/2010/main" val="1145381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BE39A2-FB9B-9F4C-BAE2-7A3387D9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Starting a new project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D86BAAF-CF64-554C-A0C1-BC97FF4AD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sz="2400">
                <a:latin typeface="Courier New" panose="02070309020205020404" pitchFamily="49" charset="0"/>
                <a:cs typeface="Courier New" panose="02070309020205020404" pitchFamily="49" charset="0"/>
              </a:rPr>
              <a:t>]add PkgDev#kc/07   (only once)</a:t>
            </a:r>
          </a:p>
          <a:p>
            <a:r>
              <a:rPr lang="da-DK"/>
              <a:t>navigate to where you want your package to live</a:t>
            </a:r>
          </a:p>
          <a:p>
            <a:r>
              <a:rPr lang="da-DK" sz="2400">
                <a:latin typeface="Courier New" panose="02070309020205020404" pitchFamily="49" charset="0"/>
                <a:cs typeface="Courier New" panose="02070309020205020404" pitchFamily="49" charset="0"/>
              </a:rPr>
              <a:t>using PkgDev; PkgDev.generate("PackageName", "MIT") </a:t>
            </a:r>
            <a:r>
              <a:rPr lang="da-DK"/>
              <a:t>or whatever license you prefer.</a:t>
            </a:r>
          </a:p>
          <a:p>
            <a:r>
              <a:rPr lang="da-DK" sz="2400">
                <a:latin typeface="Courier New" panose="02070309020205020404" pitchFamily="49" charset="0"/>
                <a:cs typeface="Courier New" panose="02070309020205020404" pitchFamily="49" charset="0"/>
              </a:rPr>
              <a:t>]dev /path/to/PackageName </a:t>
            </a:r>
          </a:p>
          <a:p>
            <a:r>
              <a:rPr lang="da-DK" sz="2400">
                <a:latin typeface="Courier New" panose="02070309020205020404" pitchFamily="49" charset="0"/>
                <a:cs typeface="Courier New" panose="02070309020205020404" pitchFamily="49" charset="0"/>
              </a:rPr>
              <a:t>]activate /path/to/PackageName </a:t>
            </a:r>
          </a:p>
          <a:p>
            <a:r>
              <a:rPr lang="da-DK"/>
              <a:t>Then you can from now on simply </a:t>
            </a:r>
            <a:r>
              <a:rPr lang="da-DK" sz="2400">
                <a:latin typeface="Courier New" panose="02070309020205020404" pitchFamily="49" charset="0"/>
                <a:cs typeface="Courier New" panose="02070309020205020404" pitchFamily="49" charset="0"/>
              </a:rPr>
              <a:t>using PackageName</a:t>
            </a:r>
            <a:r>
              <a:rPr lang="da-DK" sz="2400"/>
              <a:t> to use it, and </a:t>
            </a:r>
            <a:r>
              <a:rPr lang="da-DK" sz="2400">
                <a:latin typeface="Courier New" panose="02070309020205020404" pitchFamily="49" charset="0"/>
                <a:cs typeface="Courier New" panose="02070309020205020404" pitchFamily="49" charset="0"/>
              </a:rPr>
              <a:t>add </a:t>
            </a:r>
            <a:r>
              <a:rPr lang="da-DK"/>
              <a:t>any packages you depend on</a:t>
            </a:r>
            <a:endParaRPr lang="da-DK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53488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32172A-7B25-0A43-BD98-692AFE09A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Julia’s package ecosystem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DC05D4C-3E68-F04E-9608-585547D6C7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Based on GitHUB</a:t>
            </a:r>
          </a:p>
          <a:p>
            <a:r>
              <a:rPr lang="da-DK"/>
              <a:t>Very focused on modularity, reusability and interfaces</a:t>
            </a:r>
          </a:p>
          <a:p>
            <a:r>
              <a:rPr lang="da-DK"/>
              <a:t>Collaboration between developers</a:t>
            </a:r>
          </a:p>
          <a:p>
            <a:r>
              <a:rPr lang="da-DK"/>
              <a:t>Open source, MIT licence, much collaboration</a:t>
            </a:r>
          </a:p>
        </p:txBody>
      </p:sp>
    </p:spTree>
    <p:extLst>
      <p:ext uri="{BB962C8B-B14F-4D97-AF65-F5344CB8AC3E}">
        <p14:creationId xmlns:p14="http://schemas.microsoft.com/office/powerpoint/2010/main" val="2783121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1BD9B4-7364-4C4E-9462-936E0FFCA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Parallel programming with Julia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6D451B2-3BE8-4C4A-B4D0-182DAB4B3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8435"/>
            <a:ext cx="10515600" cy="2822200"/>
          </a:xfrm>
        </p:spPr>
        <p:txBody>
          <a:bodyPr/>
          <a:lstStyle/>
          <a:p>
            <a:r>
              <a:rPr lang="da-DK"/>
              <a:t>Julia is built for advanced parallelism</a:t>
            </a:r>
          </a:p>
          <a:p>
            <a:r>
              <a:rPr lang="da-DK"/>
              <a:t>Easy support for basic parallelism with eg </a:t>
            </a:r>
            <a:r>
              <a:rPr lang="da-DK">
                <a:latin typeface="Courier New" panose="02070309020205020404" pitchFamily="49" charset="0"/>
                <a:cs typeface="Courier New" panose="02070309020205020404" pitchFamily="49" charset="0"/>
              </a:rPr>
              <a:t>pmap</a:t>
            </a:r>
          </a:p>
          <a:p>
            <a:r>
              <a:rPr lang="da-DK">
                <a:cs typeface="Courier New" panose="02070309020205020404" pitchFamily="49" charset="0"/>
              </a:rPr>
              <a:t>But can also do much more advanced things, e.g. different processes that do different parts of the program and wait for each other (possibly mostly useful in packages)</a:t>
            </a:r>
          </a:p>
          <a:p>
            <a:r>
              <a:rPr lang="da-DK">
                <a:cs typeface="Courier New" panose="02070309020205020404" pitchFamily="49" charset="0"/>
              </a:rPr>
              <a:t>Julia makes it easy to code on the GPU!</a:t>
            </a:r>
          </a:p>
          <a:p>
            <a:endParaRPr lang="da-DK">
              <a:cs typeface="Courier New" panose="02070309020205020404" pitchFamily="49" charset="0"/>
            </a:endParaRP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B3D85947-CC83-3A46-9542-E4359B440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000" y="3503574"/>
            <a:ext cx="4591906" cy="3354426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2F9637EA-FCA5-F34A-ABEA-5A21BA77C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739" y="4410635"/>
            <a:ext cx="4513262" cy="226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1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7EF7DE-9E1B-A74B-865D-70A1D5EE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Who am I?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1A539B2-3F45-8848-BBA1-B506C418B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Michael Krabbe Borregaard</a:t>
            </a:r>
          </a:p>
          <a:p>
            <a:r>
              <a:rPr lang="da-DK"/>
              <a:t>Assistant Professor at Center for Macroecology, Evolution and Climate at University of Copenhagen</a:t>
            </a:r>
          </a:p>
          <a:p>
            <a:r>
              <a:rPr lang="da-DK"/>
              <a:t>Working on Island Biogeography and Macroevolutionary patterns</a:t>
            </a:r>
          </a:p>
          <a:p>
            <a:r>
              <a:rPr lang="da-DK"/>
              <a:t>Used Julia since 2015, developer of several Julia packages and owner of two Julia github organizations</a:t>
            </a:r>
          </a:p>
          <a:p>
            <a:r>
              <a:rPr lang="da-DK"/>
              <a:t>Software Notes editor at Ecography</a:t>
            </a:r>
          </a:p>
          <a:p>
            <a:endParaRPr lang="da-DK"/>
          </a:p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14486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3F64A8-0005-3144-8E9A-2A7D2889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Plotting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558F1A-AFF4-8D44-AF7A-EAE42A1CE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16437"/>
          </a:xfrm>
        </p:spPr>
        <p:txBody>
          <a:bodyPr>
            <a:normAutofit/>
          </a:bodyPr>
          <a:lstStyle/>
          <a:p>
            <a:r>
              <a:rPr lang="da-DK"/>
              <a:t>Julia has no ”base plotting” – all is provided by packages. These include</a:t>
            </a:r>
          </a:p>
          <a:p>
            <a:pPr lvl="1"/>
            <a:r>
              <a:rPr lang="da-DK"/>
              <a:t>Plots – meta-syntax for several plotting packages and julia structs</a:t>
            </a:r>
          </a:p>
          <a:p>
            <a:pPr lvl="1"/>
            <a:r>
              <a:rPr lang="da-DK"/>
              <a:t>PyPlot – Python’s wildly popular matplotlib used directly within Julia</a:t>
            </a:r>
          </a:p>
          <a:p>
            <a:pPr lvl="1"/>
            <a:r>
              <a:rPr lang="da-DK"/>
              <a:t>Gadfly – a pure-julia implementation of Grammar of Graphics (GOG)</a:t>
            </a:r>
          </a:p>
          <a:p>
            <a:pPr lvl="1"/>
            <a:r>
              <a:rPr lang="da-DK"/>
              <a:t>PlotlyJS – an offline interface to the javascript plotly library</a:t>
            </a:r>
          </a:p>
          <a:p>
            <a:pPr lvl="1"/>
            <a:r>
              <a:rPr lang="da-DK"/>
              <a:t>GR – a really fast low-level plotting platform</a:t>
            </a:r>
          </a:p>
          <a:p>
            <a:pPr lvl="1"/>
            <a:r>
              <a:rPr lang="da-DK"/>
              <a:t>PGFPlots(X) – plotting in LaTeX (for engineers)</a:t>
            </a:r>
          </a:p>
          <a:p>
            <a:pPr lvl="1"/>
            <a:r>
              <a:rPr lang="da-DK"/>
              <a:t>VegaLite - a modern javascript implementation of GOG (ggplot2-style)</a:t>
            </a:r>
          </a:p>
          <a:p>
            <a:pPr lvl="1"/>
            <a:r>
              <a:rPr lang="da-DK"/>
              <a:t>Makie – powerful plotting on the GPU with good 3D and interactivity</a:t>
            </a:r>
          </a:p>
          <a:p>
            <a:pPr lvl="1"/>
            <a:r>
              <a:rPr lang="da-DK"/>
              <a:t>Bokeh, Winston, Vega, etc.</a:t>
            </a:r>
          </a:p>
        </p:txBody>
      </p:sp>
    </p:spTree>
    <p:extLst>
      <p:ext uri="{BB962C8B-B14F-4D97-AF65-F5344CB8AC3E}">
        <p14:creationId xmlns:p14="http://schemas.microsoft.com/office/powerpoint/2010/main" val="135577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3F64A8-0005-3144-8E9A-2A7D2889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Plotting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558F1A-AFF4-8D44-AF7A-EAE42A1CE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16437"/>
          </a:xfrm>
        </p:spPr>
        <p:txBody>
          <a:bodyPr>
            <a:normAutofit/>
          </a:bodyPr>
          <a:lstStyle/>
          <a:p>
            <a:r>
              <a:rPr lang="da-DK"/>
              <a:t>Julia has no ”base plotting” – all is provided by packages. These include</a:t>
            </a:r>
          </a:p>
          <a:p>
            <a:pPr lvl="1"/>
            <a:r>
              <a:rPr lang="da-DK"/>
              <a:t>Plots – meta-syntax for several plotting packages and julia structs</a:t>
            </a:r>
          </a:p>
          <a:p>
            <a:pPr lvl="1"/>
            <a:r>
              <a:rPr lang="da-DK">
                <a:solidFill>
                  <a:schemeClr val="bg1">
                    <a:lumMod val="75000"/>
                  </a:schemeClr>
                </a:solidFill>
              </a:rPr>
              <a:t>PyPlot – Python’s wildly popular matplotlib used directly within Julia</a:t>
            </a:r>
          </a:p>
          <a:p>
            <a:pPr lvl="1"/>
            <a:r>
              <a:rPr lang="da-DK">
                <a:solidFill>
                  <a:schemeClr val="bg1">
                    <a:lumMod val="75000"/>
                  </a:schemeClr>
                </a:solidFill>
              </a:rPr>
              <a:t>Gadfly – a pure-julia implementation of Grammar of Graphics (GOG)</a:t>
            </a:r>
          </a:p>
          <a:p>
            <a:pPr lvl="1"/>
            <a:r>
              <a:rPr lang="da-DK">
                <a:solidFill>
                  <a:schemeClr val="bg1">
                    <a:lumMod val="75000"/>
                  </a:schemeClr>
                </a:solidFill>
              </a:rPr>
              <a:t>PlotlyJS – an offline interface to the javascript plotly library</a:t>
            </a:r>
          </a:p>
          <a:p>
            <a:pPr lvl="1"/>
            <a:r>
              <a:rPr lang="da-DK">
                <a:solidFill>
                  <a:schemeClr val="bg1">
                    <a:lumMod val="50000"/>
                  </a:schemeClr>
                </a:solidFill>
              </a:rPr>
              <a:t>GR – a really fast low-level plotting platform</a:t>
            </a:r>
          </a:p>
          <a:p>
            <a:pPr lvl="1"/>
            <a:r>
              <a:rPr lang="da-DK">
                <a:solidFill>
                  <a:schemeClr val="bg1">
                    <a:lumMod val="75000"/>
                  </a:schemeClr>
                </a:solidFill>
              </a:rPr>
              <a:t>PGFPlots(X) – plotting in LaTeX (for engineers)</a:t>
            </a:r>
          </a:p>
          <a:p>
            <a:pPr lvl="1"/>
            <a:r>
              <a:rPr lang="da-DK"/>
              <a:t>VegaLite - a modern javascript implementation of GOG (ggplot2-style)</a:t>
            </a:r>
          </a:p>
          <a:p>
            <a:pPr lvl="1"/>
            <a:r>
              <a:rPr lang="da-DK">
                <a:solidFill>
                  <a:schemeClr val="bg1">
                    <a:lumMod val="75000"/>
                  </a:schemeClr>
                </a:solidFill>
              </a:rPr>
              <a:t>Makie – powerful plotting on the GPU with good 3D and interactivity</a:t>
            </a:r>
          </a:p>
          <a:p>
            <a:pPr lvl="1"/>
            <a:r>
              <a:rPr lang="da-DK">
                <a:solidFill>
                  <a:schemeClr val="bg1">
                    <a:lumMod val="75000"/>
                  </a:schemeClr>
                </a:solidFill>
              </a:rPr>
              <a:t>Bokeh, Winston, Vega, etc.</a:t>
            </a:r>
          </a:p>
        </p:txBody>
      </p:sp>
    </p:spTree>
    <p:extLst>
      <p:ext uri="{BB962C8B-B14F-4D97-AF65-F5344CB8AC3E}">
        <p14:creationId xmlns:p14="http://schemas.microsoft.com/office/powerpoint/2010/main" val="2803123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D5B3A2-2705-F441-87B6-7B71BA98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VegaLite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37F87C2-C911-5B43-B5EC-21C9CAB2E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da-DK"/>
              <a:t>Very ambitious modern implementation of the grammar of graphics*</a:t>
            </a:r>
          </a:p>
          <a:p>
            <a:r>
              <a:rPr lang="da-DK"/>
              <a:t>built by a large group at ... university</a:t>
            </a:r>
          </a:p>
          <a:p>
            <a:r>
              <a:rPr lang="da-DK"/>
              <a:t>*grammar of graphics:</a:t>
            </a:r>
          </a:p>
          <a:p>
            <a:pPr lvl="1"/>
            <a:r>
              <a:rPr lang="da-DK"/>
              <a:t>data are in dataframes</a:t>
            </a:r>
          </a:p>
          <a:p>
            <a:pPr lvl="1"/>
            <a:r>
              <a:rPr lang="da-DK"/>
              <a:t>plot calls are declarative – you don’t draw, but associate data with aesthetics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D057CDCF-B4B9-E14F-85DE-856BBEEC3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5865" y="4437372"/>
            <a:ext cx="2694060" cy="2046560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DA82688E-9FAF-C945-B869-F935E278D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864" y="4344985"/>
            <a:ext cx="2869987" cy="2293537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9E086E6F-B283-2D4C-ACA6-C79007722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982" y="4221964"/>
            <a:ext cx="3048000" cy="2247900"/>
          </a:xfrm>
          <a:prstGeom prst="rect">
            <a:avLst/>
          </a:prstGeom>
        </p:spPr>
      </p:pic>
      <p:pic>
        <p:nvPicPr>
          <p:cNvPr id="15" name="Billede 14">
            <a:extLst>
              <a:ext uri="{FF2B5EF4-FFF2-40B4-BE49-F238E27FC236}">
                <a16:creationId xmlns:a16="http://schemas.microsoft.com/office/drawing/2014/main" id="{76C38303-99D3-FF41-A23D-9C78FE522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36032"/>
            <a:ext cx="28829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1F5D60-FAB3-BA4B-9D99-9F3DFDB07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Plots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9F1C97F-3598-E349-A75E-EECAA02E7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9311"/>
            <a:ext cx="10515600" cy="4657652"/>
          </a:xfrm>
        </p:spPr>
        <p:txBody>
          <a:bodyPr/>
          <a:lstStyle/>
          <a:p>
            <a:r>
              <a:rPr lang="da-DK"/>
              <a:t>A package that creates a single syntax that can be used to plot with PyPlot, GR, PlotlyJS, PGFPlots, InspectDR</a:t>
            </a:r>
          </a:p>
          <a:p>
            <a:r>
              <a:rPr lang="da-DK"/>
              <a:t>The most notable thing is ”recipes” that allow package authors to define plotting for their structs without depending on Plots</a:t>
            </a:r>
          </a:p>
          <a:p>
            <a:r>
              <a:rPr lang="da-DK"/>
              <a:t>Used by SpatialEcology, Phylo, EcologicalNetworksPlots, MicroBiome, the Geo organisation, Turing (Bayesian analysis), DifferentialEquations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89FD73D-0AB9-D84F-A2CB-50636FFC0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207" y="4347345"/>
            <a:ext cx="3692722" cy="2382609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2D638FEE-C142-AB48-A99D-39653C4E2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024" y="4347345"/>
            <a:ext cx="2560320" cy="2317949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DD90FBFB-FF16-FA45-8C86-AAA6AD22F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6268" y="4352408"/>
            <a:ext cx="2354519" cy="2377546"/>
          </a:xfrm>
          <a:prstGeom prst="rect">
            <a:avLst/>
          </a:prstGeom>
        </p:spPr>
      </p:pic>
      <p:pic>
        <p:nvPicPr>
          <p:cNvPr id="1026" name="Picture 2" descr="example">
            <a:extLst>
              <a:ext uri="{FF2B5EF4-FFF2-40B4-BE49-F238E27FC236}">
                <a16:creationId xmlns:a16="http://schemas.microsoft.com/office/drawing/2014/main" id="{3C84818A-06EB-0942-AA5A-402DA59C7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3" y="4510204"/>
            <a:ext cx="3232636" cy="215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985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CB7BA8-BDE6-C54D-9142-5C2DFF521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Linear and Mixed Models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DEC1411-B4A7-1B41-BAFF-997E9C99F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29939" cy="4351338"/>
          </a:xfrm>
        </p:spPr>
        <p:txBody>
          <a:bodyPr/>
          <a:lstStyle/>
          <a:p>
            <a:r>
              <a:rPr lang="da-DK" dirty="0"/>
              <a:t>Let’s investigate the global island occurrences of snails in the context of the General Dynamic Model of Island Biogeography</a:t>
            </a:r>
          </a:p>
        </p:txBody>
      </p:sp>
      <p:pic>
        <p:nvPicPr>
          <p:cNvPr id="4" name="Picture 2" descr="Billedresultat for snail shells hawaii">
            <a:extLst>
              <a:ext uri="{FF2B5EF4-FFF2-40B4-BE49-F238E27FC236}">
                <a16:creationId xmlns:a16="http://schemas.microsoft.com/office/drawing/2014/main" id="{CA9C8BF3-F7F6-8A45-A994-569CE3EE6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376" y="2723321"/>
            <a:ext cx="3654624" cy="413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awaii images Satellite Image of the Hawaiian Islands HD ...">
            <a:extLst>
              <a:ext uri="{FF2B5EF4-FFF2-40B4-BE49-F238E27FC236}">
                <a16:creationId xmlns:a16="http://schemas.microsoft.com/office/drawing/2014/main" id="{F87F4902-DBBF-334C-AFB9-851B589AE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376" y="0"/>
            <a:ext cx="3654625" cy="274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A7084-47EF-FE49-9B39-505E112D2DA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487"/>
          <a:stretch/>
        </p:blipFill>
        <p:spPr>
          <a:xfrm>
            <a:off x="1850230" y="5491786"/>
            <a:ext cx="2306751" cy="142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4400BA-EF25-904D-BCA1-327F91B215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481316"/>
            <a:ext cx="1925068" cy="1433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229D65-7D8D-3B45-99A6-29338D1ADD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997"/>
          <a:stretch/>
        </p:blipFill>
        <p:spPr>
          <a:xfrm>
            <a:off x="4150125" y="5484635"/>
            <a:ext cx="2303061" cy="1443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4598A7-FA99-D847-AB9F-6E6134AF5E6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110"/>
          <a:stretch/>
        </p:blipFill>
        <p:spPr>
          <a:xfrm>
            <a:off x="6442822" y="5491185"/>
            <a:ext cx="1955292" cy="1450196"/>
          </a:xfrm>
          <a:prstGeom prst="rect">
            <a:avLst/>
          </a:prstGeom>
        </p:spPr>
      </p:pic>
      <p:pic>
        <p:nvPicPr>
          <p:cNvPr id="10" name="Picture 12">
            <a:extLst>
              <a:ext uri="{FF2B5EF4-FFF2-40B4-BE49-F238E27FC236}">
                <a16:creationId xmlns:a16="http://schemas.microsoft.com/office/drawing/2014/main" id="{3D2B0DF0-C7E4-EB49-BA76-ED40D7C9DB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0182" y="2984851"/>
            <a:ext cx="2831379" cy="234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 descr="ecojulia logo.png">
            <a:extLst>
              <a:ext uri="{FF2B5EF4-FFF2-40B4-BE49-F238E27FC236}">
                <a16:creationId xmlns:a16="http://schemas.microsoft.com/office/drawing/2014/main" id="{29293CF4-37A7-9748-B2EE-C70876462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65" y="210918"/>
            <a:ext cx="4479611" cy="1964001"/>
          </a:xfrm>
          <a:prstGeom prst="rect">
            <a:avLst/>
          </a:prstGeom>
        </p:spPr>
      </p:pic>
      <p:pic>
        <p:nvPicPr>
          <p:cNvPr id="2050" name="Picture 2" descr="http://poisotlab.io/mugshots/tim.jpg">
            <a:extLst>
              <a:ext uri="{FF2B5EF4-FFF2-40B4-BE49-F238E27FC236}">
                <a16:creationId xmlns:a16="http://schemas.microsoft.com/office/drawing/2014/main" id="{9228A822-EAC3-1B49-A0AF-609051258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51" y="2101036"/>
            <a:ext cx="1328929" cy="132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gla.ac.uk/media/media_349236_en.jpg">
            <a:extLst>
              <a:ext uri="{FF2B5EF4-FFF2-40B4-BE49-F238E27FC236}">
                <a16:creationId xmlns:a16="http://schemas.microsoft.com/office/drawing/2014/main" id="{EED30CCC-F0A4-4F47-8934-AB9AFFE92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51" y="3709171"/>
            <a:ext cx="1319298" cy="1319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eadshot-300px.png">
            <a:extLst>
              <a:ext uri="{FF2B5EF4-FFF2-40B4-BE49-F238E27FC236}">
                <a16:creationId xmlns:a16="http://schemas.microsoft.com/office/drawing/2014/main" id="{C7D56164-F72C-6842-8A72-4E5CDF2EE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51" y="5307675"/>
            <a:ext cx="1349841" cy="134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C11BF061-1DA8-2748-9BC6-1F3FA0DDD80E}"/>
              </a:ext>
            </a:extLst>
          </p:cNvPr>
          <p:cNvSpPr txBox="1"/>
          <p:nvPr/>
        </p:nvSpPr>
        <p:spPr>
          <a:xfrm>
            <a:off x="2429569" y="4030604"/>
            <a:ext cx="2825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Richard </a:t>
            </a:r>
            <a:r>
              <a:rPr lang="da-DK" dirty="0" err="1"/>
              <a:t>Reeve</a:t>
            </a:r>
            <a:endParaRPr lang="da-DK" dirty="0"/>
          </a:p>
          <a:p>
            <a:r>
              <a:rPr lang="da-DK" dirty="0" err="1"/>
              <a:t>University</a:t>
            </a:r>
            <a:r>
              <a:rPr lang="da-DK" dirty="0"/>
              <a:t> of Glasgow</a:t>
            </a: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95B0DC9C-1552-2846-A947-A45534F1B248}"/>
              </a:ext>
            </a:extLst>
          </p:cNvPr>
          <p:cNvSpPr txBox="1"/>
          <p:nvPr/>
        </p:nvSpPr>
        <p:spPr>
          <a:xfrm>
            <a:off x="2429569" y="2430387"/>
            <a:ext cx="2613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 err="1"/>
              <a:t>Timothée</a:t>
            </a:r>
            <a:r>
              <a:rPr lang="da-DK" dirty="0"/>
              <a:t> </a:t>
            </a:r>
            <a:r>
              <a:rPr lang="da-DK" dirty="0" err="1"/>
              <a:t>Poisot</a:t>
            </a:r>
            <a:endParaRPr lang="da-DK" dirty="0"/>
          </a:p>
          <a:p>
            <a:r>
              <a:rPr lang="da-DK" dirty="0" err="1"/>
              <a:t>University</a:t>
            </a:r>
            <a:r>
              <a:rPr lang="da-DK" dirty="0"/>
              <a:t> Montreal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DAFFA9F0-A2BE-764B-8DED-247AC6C415C8}"/>
              </a:ext>
            </a:extLst>
          </p:cNvPr>
          <p:cNvSpPr txBox="1"/>
          <p:nvPr/>
        </p:nvSpPr>
        <p:spPr>
          <a:xfrm>
            <a:off x="2429569" y="5532555"/>
            <a:ext cx="2454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Kevin </a:t>
            </a:r>
            <a:r>
              <a:rPr lang="da-DK" dirty="0" err="1"/>
              <a:t>Bonham</a:t>
            </a:r>
            <a:endParaRPr lang="da-DK" dirty="0"/>
          </a:p>
          <a:p>
            <a:r>
              <a:rPr lang="da-DK" dirty="0"/>
              <a:t>Harvard </a:t>
            </a:r>
            <a:r>
              <a:rPr lang="da-DK" dirty="0" err="1"/>
              <a:t>University</a:t>
            </a:r>
            <a:endParaRPr lang="da-DK" dirty="0"/>
          </a:p>
        </p:txBody>
      </p:sp>
      <p:pic>
        <p:nvPicPr>
          <p:cNvPr id="8" name="Billede 7">
            <a:extLst>
              <a:ext uri="{FF2B5EF4-FFF2-40B4-BE49-F238E27FC236}">
                <a16:creationId xmlns:a16="http://schemas.microsoft.com/office/drawing/2014/main" id="{51D4BB0F-2BE2-A843-9C45-14E8A00D4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5060" y="3682980"/>
            <a:ext cx="1035744" cy="482677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5F51D1A0-0145-334A-AC91-466C85B21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3667" y="2968700"/>
            <a:ext cx="1538532" cy="563123"/>
          </a:xfrm>
          <a:prstGeom prst="rect">
            <a:avLst/>
          </a:prstGeom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933A188D-2590-7C4D-8B78-17B6E260AE8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3600" b="-2253"/>
          <a:stretch/>
        </p:blipFill>
        <p:spPr>
          <a:xfrm>
            <a:off x="8396353" y="1543099"/>
            <a:ext cx="2893161" cy="514116"/>
          </a:xfrm>
          <a:prstGeom prst="rect">
            <a:avLst/>
          </a:prstGeom>
        </p:spPr>
      </p:pic>
      <p:pic>
        <p:nvPicPr>
          <p:cNvPr id="16" name="Billede 15">
            <a:extLst>
              <a:ext uri="{FF2B5EF4-FFF2-40B4-BE49-F238E27FC236}">
                <a16:creationId xmlns:a16="http://schemas.microsoft.com/office/drawing/2014/main" id="{F8AFE9A4-4F8B-F14C-B705-63AFAAA14C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4717"/>
          <a:stretch/>
        </p:blipFill>
        <p:spPr>
          <a:xfrm>
            <a:off x="8889381" y="4245752"/>
            <a:ext cx="1907103" cy="719366"/>
          </a:xfrm>
          <a:prstGeom prst="rect">
            <a:avLst/>
          </a:prstGeom>
        </p:spPr>
      </p:pic>
      <p:pic>
        <p:nvPicPr>
          <p:cNvPr id="18" name="Billede 17">
            <a:extLst>
              <a:ext uri="{FF2B5EF4-FFF2-40B4-BE49-F238E27FC236}">
                <a16:creationId xmlns:a16="http://schemas.microsoft.com/office/drawing/2014/main" id="{1288ED71-2C3F-DA43-AA1E-40775477564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015" t="11779"/>
          <a:stretch/>
        </p:blipFill>
        <p:spPr>
          <a:xfrm>
            <a:off x="9454095" y="2254771"/>
            <a:ext cx="777674" cy="452436"/>
          </a:xfrm>
          <a:prstGeom prst="rect">
            <a:avLst/>
          </a:prstGeom>
        </p:spPr>
      </p:pic>
      <p:pic>
        <p:nvPicPr>
          <p:cNvPr id="20" name="Billede 19">
            <a:extLst>
              <a:ext uri="{FF2B5EF4-FFF2-40B4-BE49-F238E27FC236}">
                <a16:creationId xmlns:a16="http://schemas.microsoft.com/office/drawing/2014/main" id="{9DADC167-A28C-C245-8A33-18AFD26C028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12022" y="777923"/>
            <a:ext cx="2463663" cy="522900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759F4F36-5A08-4544-B7BB-9A202F42DC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63619" y="5307675"/>
            <a:ext cx="4228381" cy="50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78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EFF4235-72AE-5F4A-B6BD-2F6E1F439F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694" y="1199141"/>
            <a:ext cx="8229600" cy="5469639"/>
          </a:xfrm>
        </p:spPr>
        <p:txBody>
          <a:bodyPr/>
          <a:lstStyle/>
          <a:p>
            <a:r>
              <a:rPr lang="da-DK" dirty="0"/>
              <a:t>Basic data format for the </a:t>
            </a:r>
            <a:r>
              <a:rPr lang="da-DK" dirty="0" err="1"/>
              <a:t>other</a:t>
            </a:r>
            <a:r>
              <a:rPr lang="da-DK" dirty="0"/>
              <a:t> </a:t>
            </a:r>
            <a:r>
              <a:rPr lang="da-DK" dirty="0" err="1"/>
              <a:t>packages</a:t>
            </a:r>
            <a:endParaRPr lang="da-DK" dirty="0"/>
          </a:p>
          <a:p>
            <a:r>
              <a:rPr lang="da-DK" dirty="0" err="1"/>
              <a:t>Combines</a:t>
            </a:r>
            <a:r>
              <a:rPr lang="da-DK" dirty="0"/>
              <a:t> </a:t>
            </a:r>
          </a:p>
          <a:p>
            <a:pPr lvl="1"/>
            <a:r>
              <a:rPr lang="da-DK" dirty="0"/>
              <a:t>Species </a:t>
            </a:r>
            <a:r>
              <a:rPr lang="da-DK" dirty="0" err="1"/>
              <a:t>occurrences</a:t>
            </a:r>
            <a:endParaRPr lang="da-DK" dirty="0"/>
          </a:p>
          <a:p>
            <a:pPr lvl="1"/>
            <a:r>
              <a:rPr lang="da-DK" dirty="0" err="1"/>
              <a:t>Spatial</a:t>
            </a:r>
            <a:r>
              <a:rPr lang="da-DK" dirty="0"/>
              <a:t> locations</a:t>
            </a:r>
          </a:p>
          <a:p>
            <a:pPr lvl="1"/>
            <a:r>
              <a:rPr lang="da-DK" dirty="0" err="1"/>
              <a:t>Traits</a:t>
            </a:r>
            <a:endParaRPr lang="da-DK" dirty="0"/>
          </a:p>
          <a:p>
            <a:pPr lvl="1"/>
            <a:r>
              <a:rPr lang="da-DK" dirty="0" err="1"/>
              <a:t>Environmental</a:t>
            </a:r>
            <a:r>
              <a:rPr lang="da-DK" dirty="0"/>
              <a:t> data</a:t>
            </a:r>
          </a:p>
          <a:p>
            <a:pPr lvl="1"/>
            <a:r>
              <a:rPr lang="da-DK" dirty="0" err="1">
                <a:solidFill>
                  <a:schemeClr val="bg1">
                    <a:lumMod val="65000"/>
                  </a:schemeClr>
                </a:solidFill>
              </a:rPr>
              <a:t>Phylogenies</a:t>
            </a:r>
            <a:endParaRPr lang="da-DK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da-DK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da-DK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a-DK" dirty="0" err="1">
                <a:solidFill>
                  <a:schemeClr val="bg1">
                    <a:lumMod val="65000"/>
                  </a:schemeClr>
                </a:solidFill>
              </a:rPr>
              <a:t>networks</a:t>
            </a:r>
            <a:endParaRPr lang="da-DK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da-DK" dirty="0" err="1"/>
              <a:t>Uses</a:t>
            </a:r>
            <a:r>
              <a:rPr lang="da-DK" dirty="0"/>
              <a:t> a split–</a:t>
            </a:r>
            <a:r>
              <a:rPr lang="da-DK" dirty="0" err="1"/>
              <a:t>apply</a:t>
            </a:r>
            <a:r>
              <a:rPr lang="da-DK" dirty="0"/>
              <a:t>–</a:t>
            </a:r>
            <a:r>
              <a:rPr lang="da-DK" dirty="0" err="1"/>
              <a:t>combine</a:t>
            </a:r>
            <a:r>
              <a:rPr lang="da-DK" dirty="0"/>
              <a:t> </a:t>
            </a:r>
            <a:r>
              <a:rPr lang="da-DK" dirty="0" err="1"/>
              <a:t>strategy</a:t>
            </a:r>
            <a:r>
              <a:rPr lang="da-DK" dirty="0"/>
              <a:t> to </a:t>
            </a:r>
            <a:r>
              <a:rPr lang="da-DK" dirty="0" err="1"/>
              <a:t>make</a:t>
            </a:r>
            <a:r>
              <a:rPr lang="da-DK" dirty="0"/>
              <a:t> </a:t>
            </a:r>
            <a:r>
              <a:rPr lang="da-DK" dirty="0" err="1"/>
              <a:t>macroecological</a:t>
            </a:r>
            <a:r>
              <a:rPr lang="da-DK" dirty="0"/>
              <a:t> </a:t>
            </a:r>
            <a:r>
              <a:rPr lang="da-DK" dirty="0" err="1"/>
              <a:t>analysis</a:t>
            </a:r>
            <a:r>
              <a:rPr lang="da-DK" dirty="0"/>
              <a:t> </a:t>
            </a:r>
            <a:r>
              <a:rPr lang="da-DK" dirty="0" err="1"/>
              <a:t>easy</a:t>
            </a:r>
            <a:endParaRPr lang="da-DK" dirty="0"/>
          </a:p>
          <a:p>
            <a:pPr lvl="1"/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D1A9280-3DA2-3740-8080-D417B80E2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94" y="173979"/>
            <a:ext cx="4830092" cy="1025162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8F328094-FA09-494A-9264-76B7F3B1C0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472" y="567855"/>
            <a:ext cx="4894728" cy="62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64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93E397D0-D1BE-C140-A41F-211B136FF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6347012"/>
            <a:ext cx="5554804" cy="394357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0FD0090E-BBCA-E344-82F1-076A8AC7A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08" y="271680"/>
            <a:ext cx="6254875" cy="1991998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C9AC98ED-32F8-494F-A63B-3913E5BEA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71" y="2861635"/>
            <a:ext cx="6596913" cy="3301431"/>
          </a:xfrm>
          <a:prstGeom prst="rect">
            <a:avLst/>
          </a:prstGeom>
        </p:spPr>
      </p:pic>
      <p:pic>
        <p:nvPicPr>
          <p:cNvPr id="11" name="Billede 10">
            <a:extLst>
              <a:ext uri="{FF2B5EF4-FFF2-40B4-BE49-F238E27FC236}">
                <a16:creationId xmlns:a16="http://schemas.microsoft.com/office/drawing/2014/main" id="{A951DFCE-1936-3B46-9481-FB51548FB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4104" y="2263678"/>
            <a:ext cx="4972724" cy="372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58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1C2489-C11D-7E4F-B866-D25CE9539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GBIF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2C7E4D3-7C63-6042-B93F-6945861AF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An interface to the GBIF library</a:t>
            </a:r>
          </a:p>
        </p:txBody>
      </p:sp>
      <p:pic>
        <p:nvPicPr>
          <p:cNvPr id="4" name="Picture 2" descr="http://poisotlab.io/mugshots/tim.jpg">
            <a:extLst>
              <a:ext uri="{FF2B5EF4-FFF2-40B4-BE49-F238E27FC236}">
                <a16:creationId xmlns:a16="http://schemas.microsoft.com/office/drawing/2014/main" id="{2B8348A5-A7EE-934F-816A-2395B0291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664" y="4554072"/>
            <a:ext cx="1972982" cy="197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598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0CDB4C-FE22-D141-85D8-98821664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The JuliaGeo organisation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FC5EC44-DA81-C245-B4B0-87C37E99C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ShapeFile</a:t>
            </a:r>
          </a:p>
          <a:p>
            <a:r>
              <a:rPr lang="da-DK"/>
              <a:t>Proj4</a:t>
            </a:r>
          </a:p>
          <a:p>
            <a:r>
              <a:rPr lang="da-DK"/>
              <a:t>GDAL</a:t>
            </a:r>
          </a:p>
          <a:p>
            <a:r>
              <a:rPr lang="da-DK"/>
              <a:t>ArchGDAL</a:t>
            </a:r>
          </a:p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11720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794C94-54EC-044F-AA22-2F96048D3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Goal and programme for today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CC3C7AF-0091-3843-AB40-826B757FC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Get you to feel comfortable working in Julia</a:t>
            </a:r>
          </a:p>
          <a:p>
            <a:r>
              <a:rPr lang="da-DK"/>
              <a:t>Convince you that you are </a:t>
            </a:r>
            <a:r>
              <a:rPr lang="da-DK" i="1"/>
              <a:t>not</a:t>
            </a:r>
            <a:r>
              <a:rPr lang="da-DK"/>
              <a:t> wasting your time</a:t>
            </a:r>
          </a:p>
          <a:p>
            <a:r>
              <a:rPr lang="da-DK"/>
              <a:t>Cover some best practices for scientific computing with Julia</a:t>
            </a:r>
          </a:p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41619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13F1FB-0643-E34F-956E-8FCDB1EF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Diversity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C6F1ED5-84E8-FF47-89C9-CE07D8237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17424" cy="4351338"/>
          </a:xfrm>
        </p:spPr>
        <p:txBody>
          <a:bodyPr/>
          <a:lstStyle/>
          <a:p>
            <a:r>
              <a:rPr lang="da-DK"/>
              <a:t>Very advanced library for analysis of diversity metrics based on Hill numbers</a:t>
            </a:r>
          </a:p>
          <a:p>
            <a:r>
              <a:rPr lang="da-DK"/>
              <a:t>Has sublibraries for other types of diversity analysis as well</a:t>
            </a:r>
          </a:p>
          <a:p>
            <a:pPr lvl="1"/>
            <a:r>
              <a:rPr lang="da-DK"/>
              <a:t>Ecology, Jost, etc</a:t>
            </a:r>
          </a:p>
        </p:txBody>
      </p:sp>
      <p:pic>
        <p:nvPicPr>
          <p:cNvPr id="4" name="Picture 6" descr="https://www.gla.ac.uk/media/media_349236_en.jpg">
            <a:extLst>
              <a:ext uri="{FF2B5EF4-FFF2-40B4-BE49-F238E27FC236}">
                <a16:creationId xmlns:a16="http://schemas.microsoft.com/office/drawing/2014/main" id="{6ABEBD63-F503-B14F-9908-935216F7F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953" y="4241944"/>
            <a:ext cx="2384611" cy="238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9661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2EF479-18EC-AA4D-B425-107131C57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Phylo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022F814-094A-0747-B69F-DF2C18BE7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Julia-style library for dealing with Phylogenetic trees</a:t>
            </a:r>
          </a:p>
          <a:p>
            <a:r>
              <a:rPr lang="da-DK"/>
              <a:t>Very different from ape!</a:t>
            </a:r>
          </a:p>
        </p:txBody>
      </p:sp>
      <p:pic>
        <p:nvPicPr>
          <p:cNvPr id="4" name="Picture 6" descr="https://www.gla.ac.uk/media/media_349236_en.jpg">
            <a:extLst>
              <a:ext uri="{FF2B5EF4-FFF2-40B4-BE49-F238E27FC236}">
                <a16:creationId xmlns:a16="http://schemas.microsoft.com/office/drawing/2014/main" id="{BC439C19-2331-BA44-890E-9296E51D3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329" y="4704996"/>
            <a:ext cx="1937120" cy="193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168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DD949D-E689-1A43-B75A-963D87D30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RandomBooleanMatrices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D538AFB-ECDB-A546-8A5D-98D9A5F38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Library for matrix / community randomizations</a:t>
            </a:r>
          </a:p>
          <a:p>
            <a:r>
              <a:rPr lang="da-DK"/>
              <a:t>Legacy matrix randomizations slow and inaccurate</a:t>
            </a:r>
          </a:p>
          <a:p>
            <a:r>
              <a:rPr lang="da-DK"/>
              <a:t>Currently implements ”curveball” (Strona et al 2014) but more advanced algorithms are in process </a:t>
            </a:r>
          </a:p>
          <a:p>
            <a:r>
              <a:rPr lang="da-DK"/>
              <a:t>Including algorithms optimised for the GPU</a:t>
            </a:r>
          </a:p>
        </p:txBody>
      </p:sp>
    </p:spTree>
    <p:extLst>
      <p:ext uri="{BB962C8B-B14F-4D97-AF65-F5344CB8AC3E}">
        <p14:creationId xmlns:p14="http://schemas.microsoft.com/office/powerpoint/2010/main" val="3011980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52AE32-286F-EB4F-B5D8-33138B484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EcologicalNetworks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26236E0-0150-274F-9CF8-3FBD4D75B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And EcologicalNetworksPlots</a:t>
            </a:r>
          </a:p>
        </p:txBody>
      </p:sp>
    </p:spTree>
    <p:extLst>
      <p:ext uri="{BB962C8B-B14F-4D97-AF65-F5344CB8AC3E}">
        <p14:creationId xmlns:p14="http://schemas.microsoft.com/office/powerpoint/2010/main" val="3608336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68A2C9-C2AA-494A-9AA1-548410292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Other cool frameworks we haven’t had time to cover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6AC5B96A-FA65-0741-AEB1-E48648A554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12022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6174DFE-6035-BB48-A39C-AAFB73063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6BE2A2DA-7B29-D84C-94F5-1FD2A755B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2857"/>
            <a:ext cx="10515600" cy="3934106"/>
          </a:xfrm>
        </p:spPr>
        <p:txBody>
          <a:bodyPr/>
          <a:lstStyle/>
          <a:p>
            <a:r>
              <a:rPr lang="da-DK"/>
              <a:t>Framework for molecular biology analysis in Julia</a:t>
            </a:r>
          </a:p>
          <a:p>
            <a:endParaRPr lang="da-DK"/>
          </a:p>
          <a:p>
            <a:r>
              <a:rPr lang="da-DK"/>
              <a:t>https://biojulia.net</a:t>
            </a:r>
          </a:p>
          <a:p>
            <a:endParaRPr lang="da-DK"/>
          </a:p>
        </p:txBody>
      </p:sp>
      <p:pic>
        <p:nvPicPr>
          <p:cNvPr id="9" name="Billede 8">
            <a:extLst>
              <a:ext uri="{FF2B5EF4-FFF2-40B4-BE49-F238E27FC236}">
                <a16:creationId xmlns:a16="http://schemas.microsoft.com/office/drawing/2014/main" id="{D4F0B1C1-F067-524B-9FC4-E8E9585C7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404218" cy="18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73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A08F6E66-F2DC-6C40-A10C-F6394FEE9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Turing</a:t>
            </a: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040ECE40-1707-A543-948F-C983D583C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turing.ml</a:t>
            </a:r>
          </a:p>
          <a:p>
            <a:endParaRPr lang="da-DK"/>
          </a:p>
          <a:p>
            <a:r>
              <a:rPr lang="da-DK"/>
              <a:t>Probabilistic programming language</a:t>
            </a:r>
          </a:p>
          <a:p>
            <a:r>
              <a:rPr lang="da-DK"/>
              <a:t>Advanced Bayesian analysis in Julia</a:t>
            </a:r>
          </a:p>
        </p:txBody>
      </p:sp>
    </p:spTree>
    <p:extLst>
      <p:ext uri="{BB962C8B-B14F-4D97-AF65-F5344CB8AC3E}">
        <p14:creationId xmlns:p14="http://schemas.microsoft.com/office/powerpoint/2010/main" val="2230722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FBE6211-29D3-F441-8E4D-6B180876C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Flux</a:t>
            </a: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0ED2B839-A88E-A54B-9B94-F3969882B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Julia’s answer to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475816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C5164F3-18D7-C349-B669-8F3BACC07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DifferentialEquations</a:t>
            </a: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88767353-E252-B54B-BFCB-F31A7D604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Probably the most flexible and advanced software for this around</a:t>
            </a:r>
          </a:p>
        </p:txBody>
      </p:sp>
    </p:spTree>
    <p:extLst>
      <p:ext uri="{BB962C8B-B14F-4D97-AF65-F5344CB8AC3E}">
        <p14:creationId xmlns:p14="http://schemas.microsoft.com/office/powerpoint/2010/main" val="2463300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657E4EE-4D4C-C749-A461-54B9504D8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JUMP</a:t>
            </a:r>
          </a:p>
        </p:txBody>
      </p:sp>
      <p:sp>
        <p:nvSpPr>
          <p:cNvPr id="5" name="Pladsholder til indhold 4">
            <a:extLst>
              <a:ext uri="{FF2B5EF4-FFF2-40B4-BE49-F238E27FC236}">
                <a16:creationId xmlns:a16="http://schemas.microsoft.com/office/drawing/2014/main" id="{D4649B1B-8405-B941-BF3B-58EEF0718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Mathematical Optimisation</a:t>
            </a:r>
          </a:p>
        </p:txBody>
      </p:sp>
    </p:spTree>
    <p:extLst>
      <p:ext uri="{BB962C8B-B14F-4D97-AF65-F5344CB8AC3E}">
        <p14:creationId xmlns:p14="http://schemas.microsoft.com/office/powerpoint/2010/main" val="2843480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7EF7DE-9E1B-A74B-865D-70A1D5EE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WSIWMTLAPL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1A539B2-3F45-8848-BBA1-B506C418B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Or: "Why should I waste my precious time learning yet another faddish programming language??"</a:t>
            </a:r>
          </a:p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88259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deliveryimages.acm.org/10.1145/2960000/2957324/figs/f1.jpg">
            <a:extLst>
              <a:ext uri="{FF2B5EF4-FFF2-40B4-BE49-F238E27FC236}">
                <a16:creationId xmlns:a16="http://schemas.microsoft.com/office/drawing/2014/main" id="{A3294952-77BF-7249-AAB9-836594242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69"/>
          <a:stretch/>
        </p:blipFill>
        <p:spPr bwMode="auto">
          <a:xfrm>
            <a:off x="776416" y="197224"/>
            <a:ext cx="10723455" cy="554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felt 3">
            <a:extLst>
              <a:ext uri="{FF2B5EF4-FFF2-40B4-BE49-F238E27FC236}">
                <a16:creationId xmlns:a16="http://schemas.microsoft.com/office/drawing/2014/main" id="{C9B6DF8C-9632-F841-BB08-B7789AB7A5A5}"/>
              </a:ext>
            </a:extLst>
          </p:cNvPr>
          <p:cNvSpPr txBox="1"/>
          <p:nvPr/>
        </p:nvSpPr>
        <p:spPr>
          <a:xfrm>
            <a:off x="6575055" y="6275793"/>
            <a:ext cx="31796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350" dirty="0"/>
              <a:t>Berger et al. 2016, </a:t>
            </a:r>
            <a:r>
              <a:rPr lang="da-DK" sz="1350" dirty="0" err="1"/>
              <a:t>doi</a:t>
            </a:r>
            <a:r>
              <a:rPr lang="da-DK" sz="1350" dirty="0"/>
              <a:t> 10.1145/2957324</a:t>
            </a:r>
          </a:p>
        </p:txBody>
      </p:sp>
      <p:pic>
        <p:nvPicPr>
          <p:cNvPr id="1028" name="Picture 4" descr="Institut für Kartographie und Geoinformatik: LiDAR Mobile ...">
            <a:extLst>
              <a:ext uri="{FF2B5EF4-FFF2-40B4-BE49-F238E27FC236}">
                <a16:creationId xmlns:a16="http://schemas.microsoft.com/office/drawing/2014/main" id="{0070DE4D-246F-8E45-809E-4DBB3A4B5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89" y="4457947"/>
            <a:ext cx="2325571" cy="225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rmalized Difference Vegetation Index">
            <a:extLst>
              <a:ext uri="{FF2B5EF4-FFF2-40B4-BE49-F238E27FC236}">
                <a16:creationId xmlns:a16="http://schemas.microsoft.com/office/drawing/2014/main" id="{4E7BFC0B-9C01-644D-B7B4-3657B01E6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06" t="13091" r="629" b="38182"/>
          <a:stretch/>
        </p:blipFill>
        <p:spPr bwMode="auto">
          <a:xfrm>
            <a:off x="1982261" y="3459902"/>
            <a:ext cx="2150739" cy="298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councilforresponsiblegenetics.org/blog/image.axd?picture=2014%2f8%2fDNA+barcoding2.gif">
            <a:extLst>
              <a:ext uri="{FF2B5EF4-FFF2-40B4-BE49-F238E27FC236}">
                <a16:creationId xmlns:a16="http://schemas.microsoft.com/office/drawing/2014/main" id="{2ABBA138-B203-6242-8C1F-C8D9A241F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94" r="55574"/>
          <a:stretch/>
        </p:blipFill>
        <p:spPr bwMode="auto">
          <a:xfrm>
            <a:off x="3320519" y="3718007"/>
            <a:ext cx="4771262" cy="186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BAB8FFFF-DDAD-5B48-BEA6-F675510BC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6664" y="2438525"/>
            <a:ext cx="4692550" cy="2742260"/>
          </a:xfrm>
          <a:prstGeom prst="rect">
            <a:avLst/>
          </a:prstGeom>
        </p:spPr>
      </p:pic>
      <p:pic>
        <p:nvPicPr>
          <p:cNvPr id="9" name="Billede 8">
            <a:extLst>
              <a:ext uri="{FF2B5EF4-FFF2-40B4-BE49-F238E27FC236}">
                <a16:creationId xmlns:a16="http://schemas.microsoft.com/office/drawing/2014/main" id="{2EF62C39-7D93-9D40-8624-2B4CFCF972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283" y="2106848"/>
            <a:ext cx="2750733" cy="207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e 2">
            <a:extLst>
              <a:ext uri="{FF2B5EF4-FFF2-40B4-BE49-F238E27FC236}">
                <a16:creationId xmlns:a16="http://schemas.microsoft.com/office/drawing/2014/main" id="{CE5BB1B2-4FF1-0D4A-8DDD-8DE618842700}"/>
              </a:ext>
            </a:extLst>
          </p:cNvPr>
          <p:cNvGrpSpPr/>
          <p:nvPr/>
        </p:nvGrpSpPr>
        <p:grpSpPr>
          <a:xfrm>
            <a:off x="1255059" y="286268"/>
            <a:ext cx="9572862" cy="6571732"/>
            <a:chOff x="1505820" y="614059"/>
            <a:chExt cx="8622854" cy="5957673"/>
          </a:xfrm>
        </p:grpSpPr>
        <p:pic>
          <p:nvPicPr>
            <p:cNvPr id="6" name="Billede 5">
              <a:extLst>
                <a:ext uri="{FF2B5EF4-FFF2-40B4-BE49-F238E27FC236}">
                  <a16:creationId xmlns:a16="http://schemas.microsoft.com/office/drawing/2014/main" id="{5D72B737-7596-2645-A5E0-80E47FCCF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050"/>
            <a:stretch/>
          </p:blipFill>
          <p:spPr>
            <a:xfrm>
              <a:off x="2290009" y="614059"/>
              <a:ext cx="7838665" cy="5957673"/>
            </a:xfrm>
            <a:prstGeom prst="rect">
              <a:avLst/>
            </a:prstGeom>
          </p:spPr>
        </p:pic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CDC56E95-0132-7A49-94CD-EF659C80EB5D}"/>
                </a:ext>
              </a:extLst>
            </p:cNvPr>
            <p:cNvSpPr/>
            <p:nvPr/>
          </p:nvSpPr>
          <p:spPr>
            <a:xfrm>
              <a:off x="3071664" y="6136715"/>
              <a:ext cx="573578" cy="21197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1350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671F4292-86A5-EC47-A7E8-2756E4032D7B}"/>
                </a:ext>
              </a:extLst>
            </p:cNvPr>
            <p:cNvSpPr/>
            <p:nvPr/>
          </p:nvSpPr>
          <p:spPr>
            <a:xfrm>
              <a:off x="8760296" y="6093297"/>
              <a:ext cx="573578" cy="21197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a-DK" sz="1350"/>
            </a:p>
          </p:txBody>
        </p:sp>
        <p:sp>
          <p:nvSpPr>
            <p:cNvPr id="2" name="Tekstfelt 1">
              <a:extLst>
                <a:ext uri="{FF2B5EF4-FFF2-40B4-BE49-F238E27FC236}">
                  <a16:creationId xmlns:a16="http://schemas.microsoft.com/office/drawing/2014/main" id="{6EAAED9A-2186-FC43-BA18-ACF926D4A70B}"/>
                </a:ext>
              </a:extLst>
            </p:cNvPr>
            <p:cNvSpPr txBox="1"/>
            <p:nvPr/>
          </p:nvSpPr>
          <p:spPr>
            <a:xfrm>
              <a:off x="1524001" y="1796835"/>
              <a:ext cx="939681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da-DK" sz="2400" dirty="0"/>
                <a:t>1000x</a:t>
              </a:r>
            </a:p>
          </p:txBody>
        </p:sp>
        <p:sp>
          <p:nvSpPr>
            <p:cNvPr id="11" name="Tekstfelt 10">
              <a:extLst>
                <a:ext uri="{FF2B5EF4-FFF2-40B4-BE49-F238E27FC236}">
                  <a16:creationId xmlns:a16="http://schemas.microsoft.com/office/drawing/2014/main" id="{F404C4D5-4446-BF4E-B934-9CF79DB53278}"/>
                </a:ext>
              </a:extLst>
            </p:cNvPr>
            <p:cNvSpPr txBox="1"/>
            <p:nvPr/>
          </p:nvSpPr>
          <p:spPr>
            <a:xfrm>
              <a:off x="1505820" y="2823693"/>
              <a:ext cx="784189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da-DK" sz="2400" dirty="0"/>
                <a:t>100x</a:t>
              </a:r>
            </a:p>
          </p:txBody>
        </p:sp>
        <p:sp>
          <p:nvSpPr>
            <p:cNvPr id="12" name="Tekstfelt 11">
              <a:extLst>
                <a:ext uri="{FF2B5EF4-FFF2-40B4-BE49-F238E27FC236}">
                  <a16:creationId xmlns:a16="http://schemas.microsoft.com/office/drawing/2014/main" id="{AFD667BC-37E6-6342-A291-772C29569161}"/>
                </a:ext>
              </a:extLst>
            </p:cNvPr>
            <p:cNvSpPr txBox="1"/>
            <p:nvPr/>
          </p:nvSpPr>
          <p:spPr>
            <a:xfrm>
              <a:off x="1525971" y="3850551"/>
              <a:ext cx="628698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da-DK" sz="2400" dirty="0"/>
                <a:t>10x</a:t>
              </a:r>
            </a:p>
          </p:txBody>
        </p:sp>
        <p:sp>
          <p:nvSpPr>
            <p:cNvPr id="13" name="Tekstfelt 12">
              <a:extLst>
                <a:ext uri="{FF2B5EF4-FFF2-40B4-BE49-F238E27FC236}">
                  <a16:creationId xmlns:a16="http://schemas.microsoft.com/office/drawing/2014/main" id="{427E8C4A-8F56-6641-92B4-A41F73DFBF0A}"/>
                </a:ext>
              </a:extLst>
            </p:cNvPr>
            <p:cNvSpPr txBox="1"/>
            <p:nvPr/>
          </p:nvSpPr>
          <p:spPr>
            <a:xfrm>
              <a:off x="1553476" y="4776474"/>
              <a:ext cx="473206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342900" indent="-342900">
                <a:spcBef>
                  <a:spcPct val="20000"/>
                </a:spcBef>
              </a:pPr>
              <a:r>
                <a:rPr lang="da-DK" sz="2400" dirty="0"/>
                <a:t>1x</a:t>
              </a:r>
            </a:p>
          </p:txBody>
        </p:sp>
        <p:pic>
          <p:nvPicPr>
            <p:cNvPr id="15" name="Billede 14" descr="Skærmbillede 2016-09-28 kl. 14.32.11.png">
              <a:extLst>
                <a:ext uri="{FF2B5EF4-FFF2-40B4-BE49-F238E27FC236}">
                  <a16:creationId xmlns:a16="http://schemas.microsoft.com/office/drawing/2014/main" id="{B87BD677-BF8B-6A4D-BE0D-2864FC665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121" y="688780"/>
              <a:ext cx="1314665" cy="827143"/>
            </a:xfrm>
            <a:prstGeom prst="rect">
              <a:avLst/>
            </a:prstGeom>
          </p:spPr>
        </p:pic>
        <p:pic>
          <p:nvPicPr>
            <p:cNvPr id="4" name="Billede 3">
              <a:extLst>
                <a:ext uri="{FF2B5EF4-FFF2-40B4-BE49-F238E27FC236}">
                  <a16:creationId xmlns:a16="http://schemas.microsoft.com/office/drawing/2014/main" id="{2E716C38-38F7-B842-8DBB-D353F7B88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4960" y="772972"/>
              <a:ext cx="984250" cy="742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2315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62C254-A87A-0545-B535-485C44ACF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Is speed really that important?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87256E8-B977-644F-9297-69A64C454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Speed has a special status</a:t>
            </a:r>
          </a:p>
          <a:p>
            <a:r>
              <a:rPr lang="da-DK"/>
              <a:t>A solution to the 2-language-problem</a:t>
            </a:r>
          </a:p>
          <a:p>
            <a:r>
              <a:rPr lang="da-DK"/>
              <a:t>Does a package/library do exactly what you need?</a:t>
            </a:r>
          </a:p>
          <a:p>
            <a:pPr lvl="1"/>
            <a:r>
              <a:rPr lang="da-DK"/>
              <a:t>Yes: Great! </a:t>
            </a:r>
          </a:p>
          <a:p>
            <a:pPr lvl="1"/>
            <a:r>
              <a:rPr lang="da-DK"/>
              <a:t>Dunno: You need to read C/++ code. </a:t>
            </a:r>
          </a:p>
          <a:p>
            <a:pPr lvl="1"/>
            <a:r>
              <a:rPr lang="da-DK"/>
              <a:t>No: You need to code in C/++.</a:t>
            </a:r>
          </a:p>
          <a:p>
            <a:r>
              <a:rPr lang="da-DK"/>
              <a:t>Much easier to be a package author</a:t>
            </a:r>
          </a:p>
          <a:p>
            <a:r>
              <a:rPr lang="da-DK"/>
              <a:t>Transparency and scientific reproducibility</a:t>
            </a:r>
          </a:p>
        </p:txBody>
      </p:sp>
    </p:spTree>
    <p:extLst>
      <p:ext uri="{BB962C8B-B14F-4D97-AF65-F5344CB8AC3E}">
        <p14:creationId xmlns:p14="http://schemas.microsoft.com/office/powerpoint/2010/main" val="3686986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108C7-C80C-484E-95DF-50B00F2C6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Why is julia fast? (how do computers work 1)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3E70D38-241D-3349-8018-502136647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And why can it feel slow?</a:t>
            </a:r>
          </a:p>
          <a:p>
            <a:endParaRPr lang="da-DK"/>
          </a:p>
          <a:p>
            <a:r>
              <a:rPr lang="da-DK"/>
              <a:t>Julia and R are essentially different, one is compiled, the other interpreted</a:t>
            </a:r>
          </a:p>
          <a:p>
            <a:r>
              <a:rPr lang="da-DK"/>
              <a:t>Compiled</a:t>
            </a:r>
          </a:p>
          <a:p>
            <a:pPr lvl="1"/>
            <a:r>
              <a:rPr lang="da-DK"/>
              <a:t>C, C++, Fortran, Java, Julia</a:t>
            </a:r>
          </a:p>
          <a:p>
            <a:r>
              <a:rPr lang="da-DK"/>
              <a:t>Interpreted</a:t>
            </a:r>
          </a:p>
          <a:p>
            <a:pPr lvl="1"/>
            <a:r>
              <a:rPr lang="da-DK"/>
              <a:t>R, Python, Matlab</a:t>
            </a:r>
          </a:p>
          <a:p>
            <a:r>
              <a:rPr lang="da-DK"/>
              <a:t>But Julia is still fast, thanks to JIT and LLVM</a:t>
            </a:r>
          </a:p>
        </p:txBody>
      </p:sp>
    </p:spTree>
    <p:extLst>
      <p:ext uri="{BB962C8B-B14F-4D97-AF65-F5344CB8AC3E}">
        <p14:creationId xmlns:p14="http://schemas.microsoft.com/office/powerpoint/2010/main" val="3204014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DB4F27-F797-514F-9462-6FE530641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Tooling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923274A-F9D0-C345-90FE-8D5187D91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/>
              <a:t>There are three main ways of interacting with Julia:</a:t>
            </a:r>
          </a:p>
          <a:p>
            <a:pPr lvl="1"/>
            <a:r>
              <a:rPr lang="da-DK"/>
              <a:t>REPL (much nicer than R’s)</a:t>
            </a:r>
          </a:p>
          <a:p>
            <a:pPr lvl="1"/>
            <a:r>
              <a:rPr lang="da-DK"/>
              <a:t>Juno (RStudio-like IDE)</a:t>
            </a:r>
          </a:p>
          <a:p>
            <a:pPr lvl="1"/>
            <a:r>
              <a:rPr lang="da-DK"/>
              <a:t>Jupyter notebooks (also work with R)</a:t>
            </a:r>
          </a:p>
        </p:txBody>
      </p:sp>
    </p:spTree>
    <p:extLst>
      <p:ext uri="{BB962C8B-B14F-4D97-AF65-F5344CB8AC3E}">
        <p14:creationId xmlns:p14="http://schemas.microsoft.com/office/powerpoint/2010/main" val="3313558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1974</TotalTime>
  <Words>1226</Words>
  <Application>Microsoft Macintosh PowerPoint</Application>
  <PresentationFormat>Widescreen</PresentationFormat>
  <Paragraphs>175</Paragraphs>
  <Slides>39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39</vt:i4>
      </vt:variant>
    </vt:vector>
  </HeadingPairs>
  <TitlesOfParts>
    <vt:vector size="46" baseType="lpstr">
      <vt:lpstr>Arial</vt:lpstr>
      <vt:lpstr>Calibri</vt:lpstr>
      <vt:lpstr>Calibri Light</vt:lpstr>
      <vt:lpstr>Courier New</vt:lpstr>
      <vt:lpstr>Frutiger LT Std 55 Roman</vt:lpstr>
      <vt:lpstr>Verdana</vt:lpstr>
      <vt:lpstr>Office-tema</vt:lpstr>
      <vt:lpstr>The future for data analysis in ecology and evolution?</vt:lpstr>
      <vt:lpstr>Who am I?</vt:lpstr>
      <vt:lpstr>Goal and programme for today</vt:lpstr>
      <vt:lpstr>WSIWMTLAPL</vt:lpstr>
      <vt:lpstr>PowerPoint-præsentation</vt:lpstr>
      <vt:lpstr>PowerPoint-præsentation</vt:lpstr>
      <vt:lpstr>Is speed really that important?</vt:lpstr>
      <vt:lpstr>Why is julia fast? (how do computers work 1)</vt:lpstr>
      <vt:lpstr>Tooling</vt:lpstr>
      <vt:lpstr>PowerPoint-præsentation</vt:lpstr>
      <vt:lpstr>Types (how do computers work part 2)</vt:lpstr>
      <vt:lpstr>What does a computer spend time on (how do computers work 3)</vt:lpstr>
      <vt:lpstr>Julia is developing</vt:lpstr>
      <vt:lpstr>Getting help</vt:lpstr>
      <vt:lpstr>Exercise</vt:lpstr>
      <vt:lpstr>Pkg – julia’s package manager</vt:lpstr>
      <vt:lpstr>Starting a new project</vt:lpstr>
      <vt:lpstr>Julia’s package ecosystem</vt:lpstr>
      <vt:lpstr>Parallel programming with Julia</vt:lpstr>
      <vt:lpstr>Plotting</vt:lpstr>
      <vt:lpstr>Plotting</vt:lpstr>
      <vt:lpstr>VegaLite</vt:lpstr>
      <vt:lpstr>Plots</vt:lpstr>
      <vt:lpstr>Linear and Mixed Models</vt:lpstr>
      <vt:lpstr>PowerPoint-præsentation</vt:lpstr>
      <vt:lpstr>PowerPoint-præsentation</vt:lpstr>
      <vt:lpstr>PowerPoint-præsentation</vt:lpstr>
      <vt:lpstr>GBIF</vt:lpstr>
      <vt:lpstr>The JuliaGeo organisation</vt:lpstr>
      <vt:lpstr>Diversity</vt:lpstr>
      <vt:lpstr>Phylo</vt:lpstr>
      <vt:lpstr>RandomBooleanMatrices</vt:lpstr>
      <vt:lpstr>EcologicalNetworks</vt:lpstr>
      <vt:lpstr>Other cool frameworks we haven’t had time to cover</vt:lpstr>
      <vt:lpstr>PowerPoint-præsentation</vt:lpstr>
      <vt:lpstr>Turing</vt:lpstr>
      <vt:lpstr>Flux</vt:lpstr>
      <vt:lpstr>DifferentialEquations</vt:lpstr>
      <vt:lpstr>JUMP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Michael Borregaard</dc:creator>
  <cp:lastModifiedBy>Michael Borregaard</cp:lastModifiedBy>
  <cp:revision>34</cp:revision>
  <dcterms:created xsi:type="dcterms:W3CDTF">2019-01-05T10:52:42Z</dcterms:created>
  <dcterms:modified xsi:type="dcterms:W3CDTF">2019-01-08T17:15:51Z</dcterms:modified>
</cp:coreProperties>
</file>